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9" r:id="rId20"/>
    <p:sldId id="278" r:id="rId21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C3CCB61-76CF-4DF0-97C7-448D2A8CBE64}" type="datetimeFigureOut">
              <a:rPr lang="fa-IR" smtClean="0"/>
              <a:pPr/>
              <a:t>12/22/1435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D7C920F-26FD-438E-B08D-F963A04EECC9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C920F-26FD-438E-B08D-F963A04EECC9}" type="slidenum">
              <a:rPr lang="fa-IR" smtClean="0"/>
              <a:pPr/>
              <a:t>13</a:t>
            </a:fld>
            <a:endParaRPr lang="fa-I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328F6-8BB4-4912-BAF2-392628EFDBFB}" type="datetimeFigureOut">
              <a:rPr lang="fa-IR" smtClean="0"/>
              <a:pPr/>
              <a:t>12/22/1435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53656-EB1C-4670-986C-C36113E65DF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328F6-8BB4-4912-BAF2-392628EFDBFB}" type="datetimeFigureOut">
              <a:rPr lang="fa-IR" smtClean="0"/>
              <a:pPr/>
              <a:t>12/22/1435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53656-EB1C-4670-986C-C36113E65DF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328F6-8BB4-4912-BAF2-392628EFDBFB}" type="datetimeFigureOut">
              <a:rPr lang="fa-IR" smtClean="0"/>
              <a:pPr/>
              <a:t>12/22/1435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53656-EB1C-4670-986C-C36113E65DF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328F6-8BB4-4912-BAF2-392628EFDBFB}" type="datetimeFigureOut">
              <a:rPr lang="fa-IR" smtClean="0"/>
              <a:pPr/>
              <a:t>12/22/1435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53656-EB1C-4670-986C-C36113E65DF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328F6-8BB4-4912-BAF2-392628EFDBFB}" type="datetimeFigureOut">
              <a:rPr lang="fa-IR" smtClean="0"/>
              <a:pPr/>
              <a:t>12/22/1435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53656-EB1C-4670-986C-C36113E65DF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328F6-8BB4-4912-BAF2-392628EFDBFB}" type="datetimeFigureOut">
              <a:rPr lang="fa-IR" smtClean="0"/>
              <a:pPr/>
              <a:t>12/22/1435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53656-EB1C-4670-986C-C36113E65DF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328F6-8BB4-4912-BAF2-392628EFDBFB}" type="datetimeFigureOut">
              <a:rPr lang="fa-IR" smtClean="0"/>
              <a:pPr/>
              <a:t>12/22/1435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53656-EB1C-4670-986C-C36113E65DF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328F6-8BB4-4912-BAF2-392628EFDBFB}" type="datetimeFigureOut">
              <a:rPr lang="fa-IR" smtClean="0"/>
              <a:pPr/>
              <a:t>12/22/1435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53656-EB1C-4670-986C-C36113E65DF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328F6-8BB4-4912-BAF2-392628EFDBFB}" type="datetimeFigureOut">
              <a:rPr lang="fa-IR" smtClean="0"/>
              <a:pPr/>
              <a:t>12/22/1435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53656-EB1C-4670-986C-C36113E65DF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328F6-8BB4-4912-BAF2-392628EFDBFB}" type="datetimeFigureOut">
              <a:rPr lang="fa-IR" smtClean="0"/>
              <a:pPr/>
              <a:t>12/22/1435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53656-EB1C-4670-986C-C36113E65DF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328F6-8BB4-4912-BAF2-392628EFDBFB}" type="datetimeFigureOut">
              <a:rPr lang="fa-IR" smtClean="0"/>
              <a:pPr/>
              <a:t>12/22/1435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53656-EB1C-4670-986C-C36113E65DFA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328F6-8BB4-4912-BAF2-392628EFDBFB}" type="datetimeFigureOut">
              <a:rPr lang="fa-IR" smtClean="0"/>
              <a:pPr/>
              <a:t>12/22/1435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53656-EB1C-4670-986C-C36113E65DFA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ipe dir="d"/>
  </p:transition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a-IR" sz="6000" b="1" dirty="0" smtClean="0"/>
              <a:t>به </a:t>
            </a:r>
            <a:r>
              <a:rPr lang="fa-IR" sz="6000" b="1" dirty="0" smtClean="0">
                <a:latin typeface="Arial" pitchFamily="34" charset="0"/>
                <a:cs typeface="Arial" pitchFamily="34" charset="0"/>
              </a:rPr>
              <a:t>نام</a:t>
            </a:r>
            <a:r>
              <a:rPr lang="fa-IR" sz="6000" b="1" dirty="0" smtClean="0"/>
              <a:t> خدا</a:t>
            </a:r>
            <a:endParaRPr lang="fa-IR" sz="6000" b="1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fa-IR" b="1" dirty="0" smtClean="0"/>
              <a:t>فراینداصلی درسطح کمیته نظارت استانی وکشوری شامل:</a:t>
            </a:r>
          </a:p>
          <a:p>
            <a:r>
              <a:rPr lang="fa-IR" dirty="0" smtClean="0"/>
              <a:t>ارزیابی عملکردهرمرکزتوسط کارشناسان نظارتی هر6ماه یکبارازطریق بازدیدحضوری وبااستفاده ازچک لیست اختصاصی وتدوین گزارش وضیعت مرکز وارائه آن به کمیته نظارت استانی وواحدهای مرتبط.</a:t>
            </a:r>
          </a:p>
          <a:p>
            <a:r>
              <a:rPr lang="fa-IR" dirty="0" smtClean="0"/>
              <a:t>مرورحداقل20%پرونده های مرکزتوسط کارشناسان نظارتی.</a:t>
            </a:r>
          </a:p>
          <a:p>
            <a:r>
              <a:rPr lang="fa-IR" dirty="0" smtClean="0"/>
              <a:t>امضای چک لیست ارزیابی توسط اعضای تیم نظارتی ومسئول فنی مرکزوارسال به رئیس کمیته نظارت استانی جهت تصمیم گیری .</a:t>
            </a:r>
            <a:endParaRPr lang="fa-IR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r>
              <a:rPr lang="fa-IR" dirty="0" smtClean="0"/>
              <a:t>تطبیق نتایج بازدیدها درجلسه کمیته نظارت استانی وارائه بازخوردبه مسئول فنی یا مؤسس مراکزبازدیدشده.</a:t>
            </a:r>
          </a:p>
          <a:p>
            <a:r>
              <a:rPr lang="fa-IR" dirty="0" smtClean="0"/>
              <a:t>مسئول فنی یامؤسس مرکزموظف است حداکثرظرف مدت یکماه اززمان ابلاغ نسبت به اصلاح موارددرخواست شده اقدام نماید.</a:t>
            </a:r>
          </a:p>
          <a:p>
            <a:r>
              <a:rPr lang="fa-IR" dirty="0" smtClean="0"/>
              <a:t>تبصره:برخی تخلفات نظیرعدم حضورمسئول فنی،تخلفات مرتبط باداروهای آگونیست وامثال آن بایدبه محض ابلاغ به فوریت توسط مسئول فنی یا مؤسس مرکز رفع واصلاح گردد.</a:t>
            </a:r>
          </a:p>
          <a:p>
            <a:r>
              <a:rPr lang="fa-IR" dirty="0" smtClean="0"/>
              <a:t>گروه کارشناسان نظارتی مکلف هستندحداکثرظرف یکماه بعدازابلاغ،بابازدیدمجددازرفع نواقص اطمینان حاصل کنند.</a:t>
            </a:r>
            <a:endParaRPr lang="fa-IR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fa-IR" dirty="0" smtClean="0"/>
              <a:t>تحلیل نتایج ارزیابی مراکز درکمیته نظارت استانی به صورت سالانه بوده وارائه نتایج ارزیابی ونظارت مراکز به کمیته نظارت کشوری.</a:t>
            </a:r>
          </a:p>
          <a:p>
            <a:r>
              <a:rPr lang="fa-IR" dirty="0" smtClean="0"/>
              <a:t>مراکزبراساس نتایج ارزیابی ونظارت درسه محدوده به شرح زیرطبقه بندی می شوند:</a:t>
            </a:r>
          </a:p>
          <a:p>
            <a:r>
              <a:rPr lang="fa-IR" dirty="0" smtClean="0"/>
              <a:t>-محدوده سبز:به معنای رعایت حداقل 80%ضوابط واستانداردهای مندرج درآخرین گزارش ارزیابی ونظارت که شایسته تشویق بوده وتداوم فعالیت مرکزدردوره های زمانی پیش بینی شده بلامانع است.</a:t>
            </a:r>
            <a:endParaRPr lang="fa-IR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fa-IR" dirty="0" smtClean="0"/>
              <a:t>محدوده زرد:به معنای رعایت 60تا80%ازضوابط واستاندارها بوده که نیازبه اقدامات اصلاحی وارتقایی ازجانب مسئول فنی یامؤسس داردوتداوم فعالیت مرکز به صورت موقت ومشروط به رفع نواقص بلامانع می باشد.</a:t>
            </a:r>
          </a:p>
          <a:p>
            <a:r>
              <a:rPr lang="fa-IR" dirty="0" smtClean="0"/>
              <a:t>محدوده قرمز:به معنای رعایت کمتراز 60%ازضوابط واستاندارها بوده که پروانه فعالیت مرکزتمدیدنشده وتمدیدپروانه منوط به رفع نواقص خواهدبود.</a:t>
            </a:r>
          </a:p>
          <a:p>
            <a:endParaRPr lang="fa-IR" dirty="0" smtClean="0"/>
          </a:p>
          <a:p>
            <a:endParaRPr lang="fa-IR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fa-IR" sz="3600" b="1" dirty="0" smtClean="0"/>
              <a:t>نحوه برخوردباتخلفات:</a:t>
            </a:r>
          </a:p>
          <a:p>
            <a:r>
              <a:rPr lang="fa-IR" dirty="0" smtClean="0"/>
              <a:t>تخلفات شامل نقض آن دسته از قوانین،ضوابط،آئین نامه ها</a:t>
            </a:r>
          </a:p>
          <a:p>
            <a:r>
              <a:rPr lang="fa-IR" dirty="0" smtClean="0"/>
              <a:t>وبخشنامه های ابلاغی هستندکه یادرشمول برخوردمطابق</a:t>
            </a:r>
          </a:p>
          <a:p>
            <a:r>
              <a:rPr lang="fa-IR" dirty="0" smtClean="0"/>
              <a:t>با قانون تعزیرات حکومتی قرارمی گیرند ویاخارج ازآن هستند که بایدبرحسب موردبه سایرمراجع قانونی منعکس کردند که براساس نوع تخلف مجازات های ذیل اعمال خواهدگردید:</a:t>
            </a:r>
            <a:endParaRPr lang="fa-IR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fa-IR" dirty="0" smtClean="0"/>
              <a:t>باراول </a:t>
            </a:r>
            <a:r>
              <a:rPr lang="fa-IR" u="sng" dirty="0" smtClean="0"/>
              <a:t>تذکرشفاهی</a:t>
            </a:r>
            <a:r>
              <a:rPr lang="fa-IR" dirty="0" smtClean="0"/>
              <a:t> با قید موضوع در صورت جلسه بازدید گروه کارشناسان نظارتی.</a:t>
            </a:r>
          </a:p>
          <a:p>
            <a:r>
              <a:rPr lang="fa-IR" dirty="0" smtClean="0"/>
              <a:t>بار دوم </a:t>
            </a:r>
            <a:r>
              <a:rPr lang="fa-IR" u="sng" dirty="0" smtClean="0"/>
              <a:t>اخطار کتبی </a:t>
            </a:r>
            <a:r>
              <a:rPr lang="fa-IR" dirty="0" smtClean="0"/>
              <a:t>توسط گروه کارشناسان نظارتی حداقل به فاصله یک ماه پس از تذکرشفاهی</a:t>
            </a:r>
          </a:p>
          <a:p>
            <a:r>
              <a:rPr lang="fa-IR" dirty="0" smtClean="0"/>
              <a:t>بار سوم </a:t>
            </a:r>
            <a:r>
              <a:rPr lang="fa-IR" u="sng" dirty="0" smtClean="0"/>
              <a:t>اخطار کتبی توسط کمیته نظارت استانی </a:t>
            </a:r>
            <a:r>
              <a:rPr lang="fa-IR" dirty="0" smtClean="0"/>
              <a:t>به فاصله یک ماه از اخطار کتبی قبلی و تصمیم گیری در خصوص کاهش سهمیه داروی آگونیست در مرکز.</a:t>
            </a:r>
          </a:p>
          <a:p>
            <a:endParaRPr lang="fa-IR" dirty="0" smtClean="0"/>
          </a:p>
          <a:p>
            <a:endParaRPr lang="fa-IR" dirty="0"/>
          </a:p>
        </p:txBody>
      </p:sp>
    </p:spTree>
  </p:cSld>
  <p:clrMapOvr>
    <a:masterClrMapping/>
  </p:clrMapOvr>
  <p:transition spd="med"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r>
              <a:rPr lang="fa-IR" dirty="0" smtClean="0"/>
              <a:t>درصورت تکرار وعدم توجه به تذکرات قبلی اعم از شفاهی و کتبی، کاهش یاقطع سهمیه واحد درمان و احاله به مراجع ذی صلاح جهت رسیدگی </a:t>
            </a:r>
          </a:p>
          <a:p>
            <a:r>
              <a:rPr lang="fa-IR" dirty="0" smtClean="0"/>
              <a:t>تبصره 1 -مرجع ذی صلاح جهت رسیدگی و تشخیص وقوع جرم مراکز دارای مجوز از وزارت بهداشت، کمیسیون ماده11 قانون تعزیرات حکومتی ،وبرای مراکزدارای مجوزازسازمان بهزیستی کشورکمیسیون قانونی مربوطه خواهدبود.</a:t>
            </a:r>
            <a:endParaRPr lang="fa-IR" dirty="0"/>
          </a:p>
        </p:txBody>
      </p:sp>
    </p:spTree>
  </p:cSld>
  <p:clrMapOvr>
    <a:masterClrMapping/>
  </p:clrMapOvr>
  <p:transition spd="med">
    <p:wipe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r>
              <a:rPr lang="fa-IR" dirty="0" smtClean="0"/>
              <a:t>نگهداری،خرید،فروش،توزیع یاتجویزغیرمجازداروهای مخدروروانگردان به دادگاه انقلاب اسلامی ارجاع شده وسایرمواردحسب موردبه مراجع قضایی ذی صلاح معرفی می گردند.</a:t>
            </a:r>
          </a:p>
          <a:p>
            <a:r>
              <a:rPr lang="fa-IR" dirty="0" smtClean="0"/>
              <a:t>تبصره2-درصورتی که اعمال انجام شده منطبق باتخلفات حرفه ای کارکنان حرف پزشکی باشد،به تشخیص کمیته نظارت استانی،موضوع به هیات انتظامی سازمان نظام پزشکی ارجاع خواهدشد.</a:t>
            </a:r>
          </a:p>
          <a:p>
            <a:r>
              <a:rPr lang="fa-IR" dirty="0" smtClean="0"/>
              <a:t>تبصره3-درمواردی که تخلف مربوط به نشت داروی آگونیست مرکزبه گونه ای باشدکه منجربه ارجاع آن به دادگاه انقلاب شده یا موجب خسارات جسمی وروانی </a:t>
            </a:r>
            <a:endParaRPr lang="fa-IR" dirty="0"/>
          </a:p>
        </p:txBody>
      </p:sp>
    </p:spTree>
  </p:cSld>
  <p:clrMapOvr>
    <a:masterClrMapping/>
  </p:clrMapOvr>
  <p:transition spd="med">
    <p:wipe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fa-IR" dirty="0" smtClean="0"/>
              <a:t>غیرقابل جبران گردد(به تشخیص وتائید کمیته نظارت استانی)مرکزمشمول کاهش یاقطع سهمیه داروهای آگونیست بوده وموجب ارجاع به مراجع ذی صلاح جهت رسیدگی خواهدگردید.</a:t>
            </a:r>
          </a:p>
          <a:p>
            <a:r>
              <a:rPr lang="fa-IR" dirty="0" smtClean="0"/>
              <a:t>آرائ صادره ازسوی مراجع قضایی اعم ازتعطیلی موقت یا دائمی مؤسسه،ابطال پروانه و.......جهت اجراء به کمیسیون قانونی صادرکننده مجوزمراکزاعلام می گردد.</a:t>
            </a:r>
          </a:p>
          <a:p>
            <a:r>
              <a:rPr lang="fa-IR" dirty="0" smtClean="0"/>
              <a:t>تبصره-درصورت حکم به تعلیق یالغومجوز بهره برداری مرکز،معاونت غذا-داروموظف است باقیمانده داروهای آگونیست موجوددرمرکز یاواحددرمانی راتحویل بگیرد.</a:t>
            </a:r>
            <a:endParaRPr lang="fa-IR" dirty="0"/>
          </a:p>
        </p:txBody>
      </p:sp>
    </p:spTree>
  </p:cSld>
  <p:clrMapOvr>
    <a:masterClrMapping/>
  </p:clrMapOvr>
  <p:transition spd="med">
    <p:wipe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b="1" dirty="0" smtClean="0"/>
              <a:t>نگهداری سوابق وپرونده های مراجعین به صورت کاغذی یا الکترونیک،حداقل به مدت </a:t>
            </a:r>
            <a:r>
              <a:rPr lang="fa-IR" sz="4000" b="1" u="sng" dirty="0" smtClean="0"/>
              <a:t>15</a:t>
            </a:r>
            <a:r>
              <a:rPr lang="fa-IR" b="1" dirty="0" smtClean="0"/>
              <a:t>سال درتمام مراکزالزامی است.</a:t>
            </a:r>
          </a:p>
          <a:p>
            <a:r>
              <a:rPr lang="fa-IR" b="1" dirty="0" smtClean="0"/>
              <a:t>اطلاعات مرتبط با هریک ازمراجعان محرمانه بوده وانعکاس آن به مراجع استعلام کننده فقط درچارچوب قوانین ومقررات وبارعایت ضوابط مربوطه مجاز است.</a:t>
            </a:r>
          </a:p>
          <a:p>
            <a:endParaRPr lang="fa-IR" dirty="0"/>
          </a:p>
        </p:txBody>
      </p:sp>
    </p:spTree>
  </p:cSld>
  <p:clrMapOvr>
    <a:masterClrMapping/>
  </p:clrMapOvr>
  <p:transition spd="med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5400" b="1" dirty="0" smtClean="0"/>
              <a:t>دستورالعمل نظارت،ارزیابی ونحوه برخوردباتخلفات مراکزمجازدرمان وکاهش آسیب اعتیاد</a:t>
            </a:r>
            <a:endParaRPr lang="fa-IR" sz="5400" b="1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a-IR" b="1" dirty="0" smtClean="0"/>
              <a:t>باآرزوی توفیق وسلامتی</a:t>
            </a:r>
            <a:br>
              <a:rPr lang="fa-IR" b="1" dirty="0" smtClean="0"/>
            </a:br>
            <a:endParaRPr lang="fa-IR" dirty="0"/>
          </a:p>
        </p:txBody>
      </p:sp>
      <p:pic>
        <p:nvPicPr>
          <p:cNvPr id="4" name="Picture 2" descr="C:\Users\Public\Pictures\Sample Pictures\Hydrangea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4691" y="1196752"/>
            <a:ext cx="6034617" cy="492941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r>
              <a:rPr lang="fa-IR" sz="6000" dirty="0" smtClean="0"/>
              <a:t>مقدمه:این دستورالعمل توسط </a:t>
            </a:r>
            <a:r>
              <a:rPr lang="fa-IR" sz="6000" u="sng" dirty="0" smtClean="0"/>
              <a:t>کمیته نظارت کشوری </a:t>
            </a:r>
            <a:r>
              <a:rPr lang="fa-IR" sz="6000" dirty="0" smtClean="0"/>
              <a:t>و</a:t>
            </a:r>
            <a:r>
              <a:rPr lang="fa-IR" sz="6000" u="sng" dirty="0" smtClean="0"/>
              <a:t>کمیته  درمان وحمایتهای اجتماعی </a:t>
            </a:r>
            <a:r>
              <a:rPr lang="fa-IR" sz="6000" dirty="0" smtClean="0"/>
              <a:t>ستادمبارزه باموادمخدرتهیه وتائیدشده است.</a:t>
            </a:r>
            <a:endParaRPr lang="fa-IR" sz="60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/>
          </a:bodyPr>
          <a:lstStyle/>
          <a:p>
            <a:r>
              <a:rPr lang="fa-IR" b="1" dirty="0" smtClean="0"/>
              <a:t>اهداف:</a:t>
            </a:r>
          </a:p>
          <a:p>
            <a:r>
              <a:rPr lang="fa-IR" b="1" dirty="0" smtClean="0"/>
              <a:t>بهبودوارتقای فرآیندبازدید،ارزیابی،نظارت واعتباربخشی مراکزدرسطح ملی واستانی(منطقه ای)به منظور:</a:t>
            </a:r>
          </a:p>
          <a:p>
            <a:r>
              <a:rPr lang="fa-IR" b="1" dirty="0" smtClean="0"/>
              <a:t>ارتقای کیفیت واثربخشی خدمات قابل ارائه درمراکز.</a:t>
            </a:r>
          </a:p>
          <a:p>
            <a:r>
              <a:rPr lang="fa-IR" b="1" dirty="0" smtClean="0"/>
              <a:t>ارتقای ایمنی وکاهش عوارض جانبی خدمات ارائه شده درمراکزدرمانی.</a:t>
            </a:r>
          </a:p>
          <a:p>
            <a:r>
              <a:rPr lang="fa-IR" b="1" dirty="0" smtClean="0"/>
              <a:t>ارتقای رضایت ورعایت حقوق مراجعین.</a:t>
            </a:r>
          </a:p>
          <a:p>
            <a:r>
              <a:rPr lang="fa-IR" b="1" dirty="0" smtClean="0"/>
              <a:t>ارتقای سطح آگاهی کارکنان مراکزوکارشناسان نظارتی ازحقوق ومسئولیتهای خود.</a:t>
            </a:r>
            <a:endParaRPr lang="fa-IR" b="1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fa-IR" sz="4000" b="1" dirty="0" smtClean="0"/>
              <a:t>ساختارووظایف:</a:t>
            </a:r>
          </a:p>
          <a:p>
            <a:r>
              <a:rPr lang="fa-IR" b="1" dirty="0" smtClean="0"/>
              <a:t>نظارت بردرمان وکاهش آسیب اعتیاددرکشورتوسط کمیته نظارت کشوری صورت میگیرد.</a:t>
            </a:r>
          </a:p>
          <a:p>
            <a:r>
              <a:rPr lang="fa-IR" b="1" dirty="0" smtClean="0"/>
              <a:t>رئیس این کمیته معاون درمان وزارت بهداشت بوده ودبیرخانه آن درستادمبارزه باموادمخدر(اداره کل درمان وحمایتهای اجتماعی) مستقر می باشد.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lnSpcReduction="10000"/>
          </a:bodyPr>
          <a:lstStyle/>
          <a:p>
            <a:r>
              <a:rPr lang="fa-IR" sz="3600" b="1" dirty="0" smtClean="0"/>
              <a:t>اعضای کمیته نظارت کشوری شامل</a:t>
            </a:r>
            <a:r>
              <a:rPr lang="fa-IR" sz="4000" b="1" u="sng" dirty="0" smtClean="0"/>
              <a:t>9</a:t>
            </a:r>
            <a:r>
              <a:rPr lang="fa-IR" sz="3600" b="1" dirty="0" smtClean="0"/>
              <a:t>نفرمتشکل از:</a:t>
            </a:r>
          </a:p>
          <a:p>
            <a:r>
              <a:rPr lang="fa-IR" sz="3600" b="1" dirty="0" smtClean="0"/>
              <a:t>-سه نفرنماینده ازوزارت بهداشت(معاونت درمان-معاونت بهداشت ومعاونت غذا دارو)</a:t>
            </a:r>
          </a:p>
          <a:p>
            <a:r>
              <a:rPr lang="fa-IR" sz="3600" b="1" dirty="0" smtClean="0"/>
              <a:t>-سه نفرنماینده ازوزارت تعاون،کارورفاه اجتماعی(سازمان بهزیستی-اموربیمه ای-وامورآسیبهای اجتماعی)</a:t>
            </a:r>
          </a:p>
          <a:p>
            <a:r>
              <a:rPr lang="fa-IR" sz="3600" b="1" dirty="0" smtClean="0"/>
              <a:t>-یک نفرازسازمان نظام پزشکی کشور.</a:t>
            </a:r>
          </a:p>
          <a:p>
            <a:r>
              <a:rPr lang="fa-IR" sz="3600" b="1" dirty="0" smtClean="0"/>
              <a:t>دونفرنماینده ازدبیرخانه ستادمبارزه باموادمخدرهستند.</a:t>
            </a:r>
          </a:p>
          <a:p>
            <a:endParaRPr lang="fa-IR" dirty="0" smtClean="0"/>
          </a:p>
          <a:p>
            <a:endParaRPr lang="fa-IR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fa-IR" dirty="0" smtClean="0"/>
              <a:t>تشکیل جلسات کمیته نظارت کشوری هرسه ماه یکبارالزامی است.</a:t>
            </a:r>
          </a:p>
          <a:p>
            <a:r>
              <a:rPr lang="fa-IR" sz="2800" dirty="0" smtClean="0"/>
              <a:t>نظارت برعملکردمراکزدرمان وکاهش آسیب درسطح استانی(منطقه ای)توسط کمیته نظارت استانی صورت میگیرد.</a:t>
            </a:r>
          </a:p>
          <a:p>
            <a:r>
              <a:rPr lang="fa-IR" dirty="0" smtClean="0"/>
              <a:t>اعضای کمیته نظارت استانی(منطقه ای)شامل:</a:t>
            </a:r>
          </a:p>
          <a:p>
            <a:r>
              <a:rPr lang="fa-IR" dirty="0" smtClean="0"/>
              <a:t>-رئیس دانشگاه علوم پزشکی(رئیس </a:t>
            </a:r>
            <a:r>
              <a:rPr lang="fa-IR" dirty="0" smtClean="0"/>
              <a:t>کمیته)</a:t>
            </a:r>
            <a:r>
              <a:rPr lang="fa-IR" sz="2800" dirty="0" smtClean="0"/>
              <a:t>که اعضای آن شامل معاون درمان-معاون غذا ودارو-معاون بهداشتی می باشد. </a:t>
            </a:r>
            <a:endParaRPr lang="fa-IR" dirty="0" smtClean="0"/>
          </a:p>
          <a:p>
            <a:r>
              <a:rPr lang="fa-IR" dirty="0" smtClean="0"/>
              <a:t>-نماینده اداره کل بهزیستی </a:t>
            </a:r>
            <a:r>
              <a:rPr lang="fa-IR" dirty="0" smtClean="0"/>
              <a:t>استان</a:t>
            </a:r>
            <a:endParaRPr lang="fa-IR" dirty="0" smtClean="0"/>
          </a:p>
          <a:p>
            <a:r>
              <a:rPr lang="fa-IR" dirty="0" smtClean="0"/>
              <a:t>نماینده سازمان نظام پزشکی استان.</a:t>
            </a:r>
          </a:p>
          <a:p>
            <a:r>
              <a:rPr lang="fa-IR" dirty="0" smtClean="0"/>
              <a:t>کارشناس درمان وحمایتهای اجتماعی(دبیرکمیته)</a:t>
            </a:r>
            <a:endParaRPr lang="fa-IR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fa-IR" dirty="0" smtClean="0"/>
              <a:t>-وکارشناس مرتبط باحوزه مشارکتهای مردمی دبیرخانه شورای هماهنگی مبارزه باموادمخدراستان هستند.</a:t>
            </a:r>
          </a:p>
          <a:p>
            <a:r>
              <a:rPr lang="fa-IR" dirty="0" smtClean="0"/>
              <a:t>تشکیل جلسات کمیته نظارت استانی(منطقه ای) به صورت ماهانه صورت میگیرد.</a:t>
            </a:r>
          </a:p>
          <a:p>
            <a:r>
              <a:rPr lang="fa-IR" dirty="0" smtClean="0"/>
              <a:t>بازدید مراکز توسط گروه کارشناسان نظارتی انجام میگیرد که متشکل ازنمایندگان زیراست:</a:t>
            </a:r>
          </a:p>
          <a:p>
            <a:r>
              <a:rPr lang="fa-IR" dirty="0" smtClean="0"/>
              <a:t>کارشناس نظارت بردرمان معاونت درمان </a:t>
            </a:r>
          </a:p>
          <a:p>
            <a:r>
              <a:rPr lang="fa-IR" dirty="0" smtClean="0"/>
              <a:t>کارشناس درمان اعتیادسازمان بهزیستی</a:t>
            </a:r>
          </a:p>
          <a:p>
            <a:r>
              <a:rPr lang="fa-IR" dirty="0" smtClean="0"/>
              <a:t>کارشناس معاونت غذا دارو</a:t>
            </a:r>
          </a:p>
          <a:p>
            <a:r>
              <a:rPr lang="fa-IR" dirty="0" smtClean="0"/>
              <a:t>کارشناس بهداشت درمان اداره کل زندانهای استان</a:t>
            </a:r>
            <a:endParaRPr lang="fa-IR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fa-IR" dirty="0" smtClean="0"/>
              <a:t>کارشناس مراکزغیردولتی سازمان بهزیستی</a:t>
            </a:r>
          </a:p>
          <a:p>
            <a:r>
              <a:rPr lang="fa-IR" dirty="0" smtClean="0"/>
              <a:t>نماینده سازمان نظام پزشکی</a:t>
            </a:r>
          </a:p>
          <a:p>
            <a:r>
              <a:rPr lang="fa-IR" dirty="0" smtClean="0"/>
              <a:t>عضو هیات علمی یامحقق ازگروه های آموزشی یامراکز تحقیقات مرتبط دردانشگاه.</a:t>
            </a:r>
          </a:p>
          <a:p>
            <a:r>
              <a:rPr lang="fa-IR" sz="3600" b="1" dirty="0" smtClean="0"/>
              <a:t>فرایندها-رویه هاواستانداردها:</a:t>
            </a:r>
          </a:p>
          <a:p>
            <a:r>
              <a:rPr lang="fa-IR" sz="2800" b="1" dirty="0" smtClean="0"/>
              <a:t>فراینداصلی درسطح مرکزدرمانی ازمراحل زیرتشکیل شده است:</a:t>
            </a:r>
          </a:p>
          <a:p>
            <a:r>
              <a:rPr lang="fa-IR" sz="2800" b="1" dirty="0" smtClean="0"/>
              <a:t>1-ثبت مستمرفرآیندهای درمان درپرونده بیمار</a:t>
            </a:r>
          </a:p>
          <a:p>
            <a:r>
              <a:rPr lang="fa-IR" sz="2800" b="1" dirty="0" smtClean="0"/>
              <a:t>2-خودارزیابی مرکزتوسط مسئول فنی وارائه نتایج به کمیته نظارت استانی اززمان بهره برداری دردوره های زمانی تعیین شده.</a:t>
            </a:r>
            <a:endParaRPr lang="fa-IR" sz="2800" b="1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901</Words>
  <Application>Microsoft Office PowerPoint</Application>
  <PresentationFormat>On-screen Show (4:3)</PresentationFormat>
  <Paragraphs>70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به نام خدا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باآرزوی توفیق وسلامتی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 نام خدا</dc:title>
  <dc:creator>mansour</dc:creator>
  <cp:lastModifiedBy>maleki</cp:lastModifiedBy>
  <cp:revision>43</cp:revision>
  <dcterms:created xsi:type="dcterms:W3CDTF">2014-10-14T07:22:57Z</dcterms:created>
  <dcterms:modified xsi:type="dcterms:W3CDTF">2014-10-16T08:17:02Z</dcterms:modified>
</cp:coreProperties>
</file>